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259" r:id="rId2"/>
    <p:sldId id="261" r:id="rId3"/>
    <p:sldId id="262" r:id="rId4"/>
    <p:sldId id="263" r:id="rId5"/>
    <p:sldId id="264" r:id="rId6"/>
    <p:sldId id="265" r:id="rId7"/>
    <p:sldId id="266" r:id="rId8"/>
    <p:sldId id="260" r:id="rId9"/>
    <p:sldId id="268" r:id="rId10"/>
    <p:sldId id="269" r:id="rId11"/>
    <p:sldId id="270" r:id="rId12"/>
    <p:sldId id="271" r:id="rId1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5" roundtripDataSignature="AMtx7mjBPHm5BG3NCEzBoon8tlgbaiC1i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298D"/>
    <a:srgbClr val="6F318F"/>
    <a:srgbClr val="72685B"/>
    <a:srgbClr val="EA8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70"/>
    <p:restoredTop sz="94744"/>
  </p:normalViewPr>
  <p:slideViewPr>
    <p:cSldViewPr snapToGrid="0">
      <p:cViewPr varScale="1">
        <p:scale>
          <a:sx n="140" d="100"/>
          <a:sy n="140" d="100"/>
        </p:scale>
        <p:origin x="192" y="416"/>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customschemas.google.com/relationships/presentationmetadata" Target="meta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www.youtube.com/watch?v=V7oCfRpCepY" TargetMode="Externa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www.youtube.com/watch?v=Me7sjZlvCFI"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www.youtube.com/watch?v=29EZQWzgwhI"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www.youtube.com/watch?v=cExJqjPBhjA"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8.jp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www.youtube.com/watch?v=1qIMcEFr8EI"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www.youtube.com/watch?v=XjyrTljaN3Q"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0.jp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www.youtube.com/watch?v=y9yDgarRoRM"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www.youtube.com/watch?v=d2Q0mQc1yaA"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www.youtube.com/watch?v=AHUQ_L1um-s"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www.youtube.com/watch?v=M_sqNsV9pv8"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www.youtube.com/watch?v=fUzn_Q24S2M"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www.youtube.com/watch?v=OEWUl26AGMg"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www.youtube.com/watch?v=hibwajdCBKc"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www.youtube.com/watch?v=od5IC5rw488"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www.youtube.com/watch?v=o_cskfZO4bQ"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www.youtube.com/watch?v=wSuEchMk_PI"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www.youtube.com/watch?v=VXfuvQ2tjFw"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1.xml"/><Relationship Id="rId1" Type="http://schemas.openxmlformats.org/officeDocument/2006/relationships/video" Target="https://www.youtube.com/embed/7WhuDOxlZbg?feature=oembed" TargetMode="Externa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sX5zit4VpCE?feature=oembed" TargetMode="External"/><Relationship Id="rId4" Type="http://schemas.openxmlformats.org/officeDocument/2006/relationships/image" Target="../media/image33.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1.xml"/><Relationship Id="rId1" Type="http://schemas.openxmlformats.org/officeDocument/2006/relationships/video" Target="https://www.youtube.com/embed/oUHMVgW5ICo?feature=oembed" TargetMode="Externa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BfNUCk40uWQ?feature=oembed" TargetMode="External"/><Relationship Id="rId4" Type="http://schemas.openxmlformats.org/officeDocument/2006/relationships/image" Target="../media/image35.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iskA2ZemWOA?feature=oembed" TargetMode="External"/><Relationship Id="rId4" Type="http://schemas.openxmlformats.org/officeDocument/2006/relationships/image" Target="../media/image36.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EA8C33"/>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0;g2c0bebbdf16_3_232">
            <a:extLst>
              <a:ext uri="{FF2B5EF4-FFF2-40B4-BE49-F238E27FC236}">
                <a16:creationId xmlns:a16="http://schemas.microsoft.com/office/drawing/2014/main" id="{617EABED-B738-B624-56B2-3D222D5A0794}"/>
              </a:ext>
            </a:extLst>
          </p:cNvPr>
          <p:cNvPicPr preferRelativeResize="0"/>
          <p:nvPr userDrawn="1"/>
        </p:nvPicPr>
        <p:blipFill rotWithShape="1">
          <a:blip r:embed="rId2">
            <a:alphaModFix/>
          </a:blip>
          <a:srcRect/>
          <a:stretch/>
        </p:blipFill>
        <p:spPr>
          <a:xfrm>
            <a:off x="8078869" y="-7435"/>
            <a:ext cx="1080000" cy="1080000"/>
          </a:xfrm>
          <a:prstGeom prst="rect">
            <a:avLst/>
          </a:prstGeom>
          <a:noFill/>
          <a:ln>
            <a:noFill/>
          </a:ln>
        </p:spPr>
      </p:pic>
    </p:spTree>
    <p:extLst>
      <p:ext uri="{BB962C8B-B14F-4D97-AF65-F5344CB8AC3E}">
        <p14:creationId xmlns:p14="http://schemas.microsoft.com/office/powerpoint/2010/main" val="220903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1_Aangepaste indeling">
  <p:cSld name="1_Aangepaste indeling">
    <p:spTree>
      <p:nvGrpSpPr>
        <p:cNvPr id="1" name="Shape 52"/>
        <p:cNvGrpSpPr/>
        <p:nvPr/>
      </p:nvGrpSpPr>
      <p:grpSpPr>
        <a:xfrm>
          <a:off x="0" y="0"/>
          <a:ext cx="0" cy="0"/>
          <a:chOff x="0" y="0"/>
          <a:chExt cx="0" cy="0"/>
        </a:xfrm>
      </p:grpSpPr>
      <p:sp>
        <p:nvSpPr>
          <p:cNvPr id="53" name="Google Shape;53;p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a:lvl1pPr>
            <a:lvl2pPr marL="0" marR="0" lvl="1" indent="0" algn="r">
              <a:lnSpc>
                <a:spcPct val="100000"/>
              </a:lnSpc>
              <a:spcBef>
                <a:spcPts val="0"/>
              </a:spcBef>
              <a:spcAft>
                <a:spcPts val="0"/>
              </a:spcAft>
              <a:buClr>
                <a:srgbClr val="000000"/>
              </a:buClr>
              <a:buSzPts val="1000"/>
              <a:buFont typeface="Arial"/>
              <a:buNone/>
              <a:defRPr/>
            </a:lvl2pPr>
            <a:lvl3pPr marL="0" marR="0" lvl="2" indent="0" algn="r">
              <a:lnSpc>
                <a:spcPct val="100000"/>
              </a:lnSpc>
              <a:spcBef>
                <a:spcPts val="0"/>
              </a:spcBef>
              <a:spcAft>
                <a:spcPts val="0"/>
              </a:spcAft>
              <a:buClr>
                <a:srgbClr val="000000"/>
              </a:buClr>
              <a:buSzPts val="1000"/>
              <a:buFont typeface="Arial"/>
              <a:buNone/>
              <a:defRPr/>
            </a:lvl3pPr>
            <a:lvl4pPr marL="0" marR="0" lvl="3" indent="0" algn="r">
              <a:lnSpc>
                <a:spcPct val="100000"/>
              </a:lnSpc>
              <a:spcBef>
                <a:spcPts val="0"/>
              </a:spcBef>
              <a:spcAft>
                <a:spcPts val="0"/>
              </a:spcAft>
              <a:buClr>
                <a:srgbClr val="000000"/>
              </a:buClr>
              <a:buSzPts val="1000"/>
              <a:buFont typeface="Arial"/>
              <a:buNone/>
              <a:defRPr/>
            </a:lvl4pPr>
            <a:lvl5pPr marL="0" marR="0" lvl="4" indent="0" algn="r">
              <a:lnSpc>
                <a:spcPct val="100000"/>
              </a:lnSpc>
              <a:spcBef>
                <a:spcPts val="0"/>
              </a:spcBef>
              <a:spcAft>
                <a:spcPts val="0"/>
              </a:spcAft>
              <a:buClr>
                <a:srgbClr val="000000"/>
              </a:buClr>
              <a:buSzPts val="1000"/>
              <a:buFont typeface="Arial"/>
              <a:buNone/>
              <a:defRPr/>
            </a:lvl5pPr>
            <a:lvl6pPr marL="0" marR="0" lvl="5" indent="0" algn="r">
              <a:lnSpc>
                <a:spcPct val="100000"/>
              </a:lnSpc>
              <a:spcBef>
                <a:spcPts val="0"/>
              </a:spcBef>
              <a:spcAft>
                <a:spcPts val="0"/>
              </a:spcAft>
              <a:buClr>
                <a:srgbClr val="000000"/>
              </a:buClr>
              <a:buSzPts val="1000"/>
              <a:buFont typeface="Arial"/>
              <a:buNone/>
              <a:defRPr/>
            </a:lvl6pPr>
            <a:lvl7pPr marL="0" marR="0" lvl="6" indent="0" algn="r">
              <a:lnSpc>
                <a:spcPct val="100000"/>
              </a:lnSpc>
              <a:spcBef>
                <a:spcPts val="0"/>
              </a:spcBef>
              <a:spcAft>
                <a:spcPts val="0"/>
              </a:spcAft>
              <a:buClr>
                <a:srgbClr val="000000"/>
              </a:buClr>
              <a:buSzPts val="1000"/>
              <a:buFont typeface="Arial"/>
              <a:buNone/>
              <a:defRPr/>
            </a:lvl7pPr>
            <a:lvl8pPr marL="0" marR="0" lvl="7" indent="0" algn="r">
              <a:lnSpc>
                <a:spcPct val="100000"/>
              </a:lnSpc>
              <a:spcBef>
                <a:spcPts val="0"/>
              </a:spcBef>
              <a:spcAft>
                <a:spcPts val="0"/>
              </a:spcAft>
              <a:buClr>
                <a:srgbClr val="000000"/>
              </a:buClr>
              <a:buSzPts val="1000"/>
              <a:buFont typeface="Arial"/>
              <a:buNone/>
              <a:defRPr/>
            </a:lvl8pPr>
            <a:lvl9pPr marL="0" marR="0" lvl="8" indent="0" algn="r">
              <a:lnSpc>
                <a:spcPct val="100000"/>
              </a:lnSpc>
              <a:spcBef>
                <a:spcPts val="0"/>
              </a:spcBef>
              <a:spcAft>
                <a:spcPts val="0"/>
              </a:spcAft>
              <a:buClr>
                <a:srgbClr val="000000"/>
              </a:buClr>
              <a:buSzPts val="1000"/>
              <a:buFont typeface="Arial"/>
              <a:buNone/>
              <a:defRPr/>
            </a:lvl9pPr>
          </a:lstStyle>
          <a:p>
            <a:pPr marL="0" lvl="0" indent="0" algn="r" rtl="0">
              <a:spcBef>
                <a:spcPts val="0"/>
              </a:spcBef>
              <a:spcAft>
                <a:spcPts val="0"/>
              </a:spcAft>
              <a:buNone/>
            </a:pPr>
            <a:fld id="{00000000-1234-1234-1234-123412341234}" type="slidenum">
              <a:rPr lang="nl"/>
              <a:t>‹nr.›</a:t>
            </a:fld>
            <a:endParaRPr/>
          </a:p>
        </p:txBody>
      </p:sp>
      <p:pic>
        <p:nvPicPr>
          <p:cNvPr id="54" name="Google Shape;54;p4" descr="Afbeelding met schermopname, tekst&#10;&#10;Automatisch gegenereerde beschrijving"/>
          <p:cNvPicPr preferRelativeResize="0"/>
          <p:nvPr/>
        </p:nvPicPr>
        <p:blipFill rotWithShape="1">
          <a:blip r:embed="rId2">
            <a:alphaModFix/>
          </a:blip>
          <a:srcRect/>
          <a:stretch/>
        </p:blipFill>
        <p:spPr>
          <a:xfrm>
            <a:off x="985666" y="0"/>
            <a:ext cx="7172668" cy="51435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60"/>
        <p:cNvGrpSpPr/>
        <p:nvPr/>
      </p:nvGrpSpPr>
      <p:grpSpPr>
        <a:xfrm>
          <a:off x="0" y="0"/>
          <a:ext cx="0" cy="0"/>
          <a:chOff x="0" y="0"/>
          <a:chExt cx="0" cy="0"/>
        </a:xfrm>
      </p:grpSpPr>
      <p:sp>
        <p:nvSpPr>
          <p:cNvPr id="61" name="Google Shape;61;p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Bedankt voor uw deelname aan deze leermodule</a:t>
            </a:r>
            <a:endParaRPr dirty="0"/>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3" name="Afbeelding 2" descr="Afbeelding met tekst, schermopname, Lettertype, logo&#10;&#10;Automatisch gegenereerde beschrijving">
            <a:extLst>
              <a:ext uri="{FF2B5EF4-FFF2-40B4-BE49-F238E27FC236}">
                <a16:creationId xmlns:a16="http://schemas.microsoft.com/office/drawing/2014/main" id="{BABE341D-7F78-FD76-962E-07CEA9993B1F}"/>
              </a:ext>
            </a:extLst>
          </p:cNvPr>
          <p:cNvPicPr>
            <a:picLocks noChangeAspect="1"/>
          </p:cNvPicPr>
          <p:nvPr userDrawn="1"/>
        </p:nvPicPr>
        <p:blipFill>
          <a:blip r:embed="rId2"/>
          <a:stretch>
            <a:fillRect/>
          </a:stretch>
        </p:blipFill>
        <p:spPr>
          <a:xfrm>
            <a:off x="685800" y="1082269"/>
            <a:ext cx="7772400" cy="3214572"/>
          </a:xfrm>
          <a:prstGeom prst="rect">
            <a:avLst/>
          </a:prstGeom>
        </p:spPr>
      </p:pic>
      <p:sp>
        <p:nvSpPr>
          <p:cNvPr id="4" name="Google Shape;73;p11">
            <a:extLst>
              <a:ext uri="{FF2B5EF4-FFF2-40B4-BE49-F238E27FC236}">
                <a16:creationId xmlns:a16="http://schemas.microsoft.com/office/drawing/2014/main" id="{1B8FA604-6294-5119-622B-1E911A0490E0}"/>
              </a:ext>
            </a:extLst>
          </p:cNvPr>
          <p:cNvSpPr txBox="1">
            <a:spLocks noGrp="1"/>
          </p:cNvSpPr>
          <p:nvPr>
            <p:ph type="body" idx="1" hasCustomPrompt="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r>
              <a:rPr lang="nl-NL" dirty="0"/>
              <a:t>Namens al onze partners!</a:t>
            </a:r>
            <a:endParaRPr dirty="0"/>
          </a:p>
        </p:txBody>
      </p:sp>
    </p:spTree>
    <p:extLst>
      <p:ext uri="{BB962C8B-B14F-4D97-AF65-F5344CB8AC3E}">
        <p14:creationId xmlns:p14="http://schemas.microsoft.com/office/powerpoint/2010/main" val="1707975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Reis 3">
  <p:cSld name="TITLE_1_1_1">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g2bd96343ee2_0_2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7" name="Google Shape;47;g2bd96343ee2_0_2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48" name="Google Shape;48;g2bd96343ee2_0_2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Zeil">
  <p:cSld name="TITLE_1">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g2bd96343ee2_0_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5" name="Google Shape;85;g2bd96343ee2_0_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86" name="Google Shape;86;g2bd96343ee2_0_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eis 2">
  <p:cSld name="TITLE_1_1">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g2bd96343ee2_0_1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9" name="Google Shape;89;g2bd96343ee2_0_1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0" name="Google Shape;90;g2bd96343ee2_0_1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Reis 2 1">
  <p:cSld name="TITLE_1_1_2">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g2bdfab74ecd_0_41"/>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3" name="Google Shape;93;g2bdfab74ecd_0_4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is 4">
  <p:cSld name="TITLE_1_1_1_1_1">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g2bd96343ee2_0_36"/>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6" name="Google Shape;96;g2bd96343ee2_0_36"/>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7" name="Google Shape;97;g2bd96343ee2_0_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is 5">
  <p:cSld name="TITLE_1_1_1_1_1_1">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g2bd96343ee2_0_4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0" name="Google Shape;100;g2bd96343ee2_0_4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1" name="Google Shape;101;g2bd96343ee2_0_4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Reis 6">
  <p:cSld name="TITLE_1_1_1_1_1_1_1">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g2bd96343ee2_0_5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4" name="Google Shape;104;g2bd96343ee2_0_5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5" name="Google Shape;105;g2bd96343ee2_0_5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Zijwiel">
  <p:cSld name="TITLE_1_1_1_1_1_1_1_1">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g2bd96343ee2_0_6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8" name="Google Shape;108;g2bd96343ee2_0_6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9" name="Google Shape;109;g2bd96343ee2_0_6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A2298D"/>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32;g2c0bebbdf16_3_258">
            <a:extLst>
              <a:ext uri="{FF2B5EF4-FFF2-40B4-BE49-F238E27FC236}">
                <a16:creationId xmlns:a16="http://schemas.microsoft.com/office/drawing/2014/main" id="{DAB49F9C-607F-FD38-3E1B-922CC0597965}"/>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2687333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ntroductievideo online leeromgeving Leren Pionieren">
  <p:cSld name="Introductievideo online leeromgeving Leren Pionieren">
    <p:spTree>
      <p:nvGrpSpPr>
        <p:cNvPr id="1" name="Shape 110"/>
        <p:cNvGrpSpPr/>
        <p:nvPr/>
      </p:nvGrpSpPr>
      <p:grpSpPr>
        <a:xfrm>
          <a:off x="0" y="0"/>
          <a:ext cx="0" cy="0"/>
          <a:chOff x="0" y="0"/>
          <a:chExt cx="0" cy="0"/>
        </a:xfrm>
      </p:grpSpPr>
      <p:sp>
        <p:nvSpPr>
          <p:cNvPr id="111" name="Google Shape;111;g2bd96343ee2_0_6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Introductie online leeromgeving Leren Pionieren</a:t>
            </a: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12" name="Google Shape;112;g2bd96343ee2_0_6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13" name="Google Shape;113;g2bd96343ee2_0_67" descr="Pionieren heeft een experimenteel karakter. Al doende leert men. Tegelijk zijn er in de afgelopen jaren ook al veel lessen geleerd rond pionieren.&#10;&#10;Deze lessen zijn bij elkaar gebracht in twaalf kernthema’s. Per thema is meer informatie en  zijn leermiddelen te vinden.&#10;&#10;In deze video wordt uitgelegd hoe deze online leeromgeving is opgebouwd." title="Introductievideo online leeromgeving Leren Pionieren">
            <a:hlinkClick r:id="rId2"/>
          </p:cNvPr>
          <p:cNvPicPr preferRelativeResize="0"/>
          <p:nvPr/>
        </p:nvPicPr>
        <p:blipFill rotWithShape="1">
          <a:blip r:embed="rId3">
            <a:alphaModFix/>
          </a:blip>
          <a:srcRect/>
          <a:stretch/>
        </p:blipFill>
        <p:spPr>
          <a:xfrm>
            <a:off x="408750" y="1503917"/>
            <a:ext cx="5966425" cy="33561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riëntatievideo module 1 - Viervoudig luisteren">
  <p:cSld name="TITLE_ONLY_1_1">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17" name="Google Shape;117;g2bd96343ee2_0_81"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Oriëntatie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diepende video module 1 - Viervoudig luisteren">
  <p:cSld name="Reisgids video module 1 - Viervoudig luisteren">
    <p:spTree>
      <p:nvGrpSpPr>
        <p:cNvPr id="1" name="Shape 118"/>
        <p:cNvGrpSpPr/>
        <p:nvPr/>
      </p:nvGrpSpPr>
      <p:grpSpPr>
        <a:xfrm>
          <a:off x="0" y="0"/>
          <a:ext cx="0" cy="0"/>
          <a:chOff x="0" y="0"/>
          <a:chExt cx="0" cy="0"/>
        </a:xfrm>
      </p:grpSpPr>
      <p:sp>
        <p:nvSpPr>
          <p:cNvPr id="119" name="Google Shape;119;g2bd96343ee2_0_8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20" name="Google Shape;120;g2bd96343ee2_0_8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21" name="Google Shape;121;g2bd96343ee2_0_89"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Verdiepende 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94DAC37-6571-9144-12C8-30E112076BD7}"/>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riëntatievideo module 1 - Viervoudig luisteren" preserve="1">
  <p:cSld name="1_Oriëntatievideo module 1 - Viervoudig luisteren">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2</a:t>
            </a:r>
            <a:br>
              <a:rPr lang="nl-NL" b="1" dirty="0">
                <a:effectLst/>
                <a:latin typeface="Roboto" panose="02000000000000000000" pitchFamily="2" charset="0"/>
              </a:rPr>
            </a:br>
            <a:r>
              <a:rPr lang="nl-NL" b="1" dirty="0">
                <a:effectLst/>
                <a:latin typeface="Roboto" panose="02000000000000000000" pitchFamily="2" charset="0"/>
              </a:rPr>
              <a:t>Liefhebben en dienen</a:t>
            </a:r>
            <a:br>
              <a:rPr lang="nl-NL" b="0" i="0" dirty="0">
                <a:solidFill>
                  <a:srgbClr val="606060"/>
                </a:solidFill>
                <a:effectLst/>
                <a:latin typeface="Roboto" panose="02000000000000000000" pitchFamily="2" charset="0"/>
              </a:rPr>
            </a:br>
            <a:endParaRPr lang="nl-NL"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pic>
        <p:nvPicPr>
          <p:cNvPr id="2" name="Google Shape;125;g2bd96343ee2_0_99" title="Oriëntatievideo  module 2 - Liefhebben en dienen">
            <a:hlinkClick r:id="rId3"/>
            <a:extLst>
              <a:ext uri="{FF2B5EF4-FFF2-40B4-BE49-F238E27FC236}">
                <a16:creationId xmlns:a16="http://schemas.microsoft.com/office/drawing/2014/main" id="{79145A9B-1683-4EE2-8F9D-442E7A3C20AD}"/>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spTree>
    <p:extLst>
      <p:ext uri="{BB962C8B-B14F-4D97-AF65-F5344CB8AC3E}">
        <p14:creationId xmlns:p14="http://schemas.microsoft.com/office/powerpoint/2010/main" val="33099599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cSld name="Reisgids video module 2 - Liefhebben en dienen (1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(1e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29" name="Google Shape;129;g2bd96343ee2_0_109" title="Verdiepende video module 2 - Liefhebben en dien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reserve="1">
  <p:cSld name="Reisgids video module 2 - Liefhebben en dienen (2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(2e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pic>
        <p:nvPicPr>
          <p:cNvPr id="3" name="Google Shape;133;g2bd96343ee2_0_118" title="Verdiepende video module 2 - Liefhebben en dienen (deel 2)">
            <a:hlinkClick r:id="rId3"/>
            <a:extLst>
              <a:ext uri="{FF2B5EF4-FFF2-40B4-BE49-F238E27FC236}">
                <a16:creationId xmlns:a16="http://schemas.microsoft.com/office/drawing/2014/main" id="{8B5703AE-6E32-9A46-44B6-93679830057F}"/>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spTree>
    <p:extLst>
      <p:ext uri="{BB962C8B-B14F-4D97-AF65-F5344CB8AC3E}">
        <p14:creationId xmlns:p14="http://schemas.microsoft.com/office/powerpoint/2010/main" val="10807866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riëntatievideo module 3 - Community opbouwen">
  <p:cSld name="Oriëntatievideo module 3 - Community opbouwen">
    <p:spTree>
      <p:nvGrpSpPr>
        <p:cNvPr id="1" name="Shape 134"/>
        <p:cNvGrpSpPr/>
        <p:nvPr/>
      </p:nvGrpSpPr>
      <p:grpSpPr>
        <a:xfrm>
          <a:off x="0" y="0"/>
          <a:ext cx="0" cy="0"/>
          <a:chOff x="0" y="0"/>
          <a:chExt cx="0" cy="0"/>
        </a:xfrm>
      </p:grpSpPr>
      <p:sp>
        <p:nvSpPr>
          <p:cNvPr id="135" name="Google Shape;135;g2bd96343ee2_0_12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3</a:t>
            </a:r>
            <a:br>
              <a:rPr lang="nl-NL" dirty="0"/>
            </a:br>
            <a:r>
              <a:rPr lang="nl-NL" dirty="0"/>
              <a:t>Community opbouwen</a:t>
            </a:r>
          </a:p>
        </p:txBody>
      </p:sp>
      <p:sp>
        <p:nvSpPr>
          <p:cNvPr id="136" name="Google Shape;136;g2bd96343ee2_0_12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37" name="Google Shape;137;g2bd96343ee2_0_127" title="Oriëntatievideo module 3 - Community opbouw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4" name="Google Shape;32;g2c0bebbdf16_3_258">
            <a:extLst>
              <a:ext uri="{FF2B5EF4-FFF2-40B4-BE49-F238E27FC236}">
                <a16:creationId xmlns:a16="http://schemas.microsoft.com/office/drawing/2014/main" id="{EEFC21D0-A0FD-64AA-DEAE-2455760F1FE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riëntatievideo modulVerdiepende video module 3 - Community opbouwen (deel 1)">
  <p:cSld name="Reisgids video module 3 - Community opbouwen (1e video)">
    <p:spTree>
      <p:nvGrpSpPr>
        <p:cNvPr id="1" name="Shape 138"/>
        <p:cNvGrpSpPr/>
        <p:nvPr/>
      </p:nvGrpSpPr>
      <p:grpSpPr>
        <a:xfrm>
          <a:off x="0" y="0"/>
          <a:ext cx="0" cy="0"/>
          <a:chOff x="0" y="0"/>
          <a:chExt cx="0" cy="0"/>
        </a:xfrm>
      </p:grpSpPr>
      <p:sp>
        <p:nvSpPr>
          <p:cNvPr id="139" name="Google Shape;139;g2bd96343ee2_0_136"/>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(1e video)</a:t>
            </a:r>
          </a:p>
        </p:txBody>
      </p:sp>
      <p:sp>
        <p:nvSpPr>
          <p:cNvPr id="140" name="Google Shape;140;g2bd96343ee2_0_1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1" name="Google Shape;141;g2bd96343ee2_0_136" title="Verdiepende video module 3 - Community opbouw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AB97F7EE-F575-2B51-D298-0E6F3B48B23D}"/>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diepende video module 3 - Community opbouwen (deel 2)">
  <p:cSld name="Reisgids video module 3 - Community opbouwen (2e video)">
    <p:spTree>
      <p:nvGrpSpPr>
        <p:cNvPr id="1" name="Shape 142"/>
        <p:cNvGrpSpPr/>
        <p:nvPr/>
      </p:nvGrpSpPr>
      <p:grpSpPr>
        <a:xfrm>
          <a:off x="0" y="0"/>
          <a:ext cx="0" cy="0"/>
          <a:chOff x="0" y="0"/>
          <a:chExt cx="0" cy="0"/>
        </a:xfrm>
      </p:grpSpPr>
      <p:sp>
        <p:nvSpPr>
          <p:cNvPr id="143" name="Google Shape;143;g2bd96343ee2_0_145"/>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(2e video)</a:t>
            </a:r>
            <a:endParaRPr dirty="0"/>
          </a:p>
        </p:txBody>
      </p:sp>
      <p:sp>
        <p:nvSpPr>
          <p:cNvPr id="144" name="Google Shape;144;g2bd96343ee2_0_145"/>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5" name="Google Shape;145;g2bd96343ee2_0_145" title="Verdiepende video module 3 - Community opbouw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231D16C9-728C-3AC7-911E-D7FD4AFF4D5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riëntatievideo module 4 - Geloofsleven ontdekken">
  <p:cSld name="TITLE_ONLY_1_1_1_1_1_1_1_1_1_1">
    <p:spTree>
      <p:nvGrpSpPr>
        <p:cNvPr id="1" name="Shape 146"/>
        <p:cNvGrpSpPr/>
        <p:nvPr/>
      </p:nvGrpSpPr>
      <p:grpSpPr>
        <a:xfrm>
          <a:off x="0" y="0"/>
          <a:ext cx="0" cy="0"/>
          <a:chOff x="0" y="0"/>
          <a:chExt cx="0" cy="0"/>
        </a:xfrm>
      </p:grpSpPr>
      <p:sp>
        <p:nvSpPr>
          <p:cNvPr id="147" name="Google Shape;147;g2bd96343ee2_0_154"/>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4</a:t>
            </a:r>
            <a:br>
              <a:rPr lang="nl-NL" dirty="0"/>
            </a:br>
            <a:r>
              <a:rPr lang="nl-NL" dirty="0"/>
              <a:t>Geloofsleven ontdekken</a:t>
            </a:r>
            <a:endParaRPr dirty="0"/>
          </a:p>
        </p:txBody>
      </p:sp>
      <p:sp>
        <p:nvSpPr>
          <p:cNvPr id="148" name="Google Shape;148;g2bd96343ee2_0_15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9" name="Google Shape;149;g2bd96343ee2_0_154" title="Oriëntatie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36692AC2-8EA2-DEE7-AF1E-F8AC9CE3B6B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6F318F"/>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6;g2c0bebbdf16_3_244">
            <a:extLst>
              <a:ext uri="{FF2B5EF4-FFF2-40B4-BE49-F238E27FC236}">
                <a16:creationId xmlns:a16="http://schemas.microsoft.com/office/drawing/2014/main" id="{352AC3D9-3B35-2014-097E-0013E362E704}"/>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spTree>
    <p:extLst>
      <p:ext uri="{BB962C8B-B14F-4D97-AF65-F5344CB8AC3E}">
        <p14:creationId xmlns:p14="http://schemas.microsoft.com/office/powerpoint/2010/main" val="2355123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diepende video module 4 - Geloofsleven ontdekken">
  <p:cSld name="Reisgids video module 4 - Geloofsleven ontdekken">
    <p:spTree>
      <p:nvGrpSpPr>
        <p:cNvPr id="1" name="Shape 150"/>
        <p:cNvGrpSpPr/>
        <p:nvPr/>
      </p:nvGrpSpPr>
      <p:grpSpPr>
        <a:xfrm>
          <a:off x="0" y="0"/>
          <a:ext cx="0" cy="0"/>
          <a:chOff x="0" y="0"/>
          <a:chExt cx="0" cy="0"/>
        </a:xfrm>
      </p:grpSpPr>
      <p:sp>
        <p:nvSpPr>
          <p:cNvPr id="151" name="Google Shape;151;g2bd96343ee2_0_163"/>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4</a:t>
            </a:r>
            <a:br>
              <a:rPr lang="nl-NL" dirty="0"/>
            </a:br>
            <a:r>
              <a:rPr lang="nl-NL" dirty="0"/>
              <a:t>Geloofsleven ontdekken</a:t>
            </a:r>
            <a:endParaRPr dirty="0"/>
          </a:p>
        </p:txBody>
      </p:sp>
      <p:sp>
        <p:nvSpPr>
          <p:cNvPr id="152" name="Google Shape;152;g2bd96343ee2_0_16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53" name="Google Shape;153;g2bd96343ee2_0_163" title="Verdiepende 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DD01C09-003C-9338-77D6-FDE7AEBEB7C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riëntatievideo module 5 - Kerk-zijn vormgeven">
  <p:cSld name="Oriëntatievideo module 5 - Kerk-zijn vormgeven">
    <p:spTree>
      <p:nvGrpSpPr>
        <p:cNvPr id="1" name="Shape 154"/>
        <p:cNvGrpSpPr/>
        <p:nvPr/>
      </p:nvGrpSpPr>
      <p:grpSpPr>
        <a:xfrm>
          <a:off x="0" y="0"/>
          <a:ext cx="0" cy="0"/>
          <a:chOff x="0" y="0"/>
          <a:chExt cx="0" cy="0"/>
        </a:xfrm>
      </p:grpSpPr>
      <p:sp>
        <p:nvSpPr>
          <p:cNvPr id="155" name="Google Shape;155;g2bd96343ee2_0_172"/>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5</a:t>
            </a:r>
            <a:br>
              <a:rPr lang="nl-NL" dirty="0"/>
            </a:br>
            <a:r>
              <a:rPr lang="nl-NL" dirty="0"/>
              <a:t>Kerk-zijn vormgeven</a:t>
            </a:r>
            <a:endParaRPr dirty="0"/>
          </a:p>
        </p:txBody>
      </p:sp>
      <p:sp>
        <p:nvSpPr>
          <p:cNvPr id="156" name="Google Shape;156;g2bd96343ee2_0_17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57" name="Google Shape;157;g2bd96343ee2_0_172" title="Oriëntatie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138258D3-15A6-F8D2-994C-E498B709EBD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diepende video module 5 - Kerk-zijn vormgeven">
  <p:cSld name="Reisgids video module 5 - Kerk-zijn vormgeven">
    <p:spTree>
      <p:nvGrpSpPr>
        <p:cNvPr id="1" name="Shape 158"/>
        <p:cNvGrpSpPr/>
        <p:nvPr/>
      </p:nvGrpSpPr>
      <p:grpSpPr>
        <a:xfrm>
          <a:off x="0" y="0"/>
          <a:ext cx="0" cy="0"/>
          <a:chOff x="0" y="0"/>
          <a:chExt cx="0" cy="0"/>
        </a:xfrm>
      </p:grpSpPr>
      <p:sp>
        <p:nvSpPr>
          <p:cNvPr id="159" name="Google Shape;159;g2bd96343ee2_0_1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5</a:t>
            </a:r>
            <a:br>
              <a:rPr lang="nl-NL" dirty="0"/>
            </a:br>
            <a:r>
              <a:rPr lang="nl-NL" dirty="0"/>
              <a:t>Kerk-zijn vormgeven</a:t>
            </a:r>
            <a:endParaRPr dirty="0"/>
          </a:p>
        </p:txBody>
      </p:sp>
      <p:sp>
        <p:nvSpPr>
          <p:cNvPr id="160" name="Google Shape;160;g2bd96343ee2_0_1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1" name="Google Shape;161;g2bd96343ee2_0_181" title="Verdiepende 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1B772A2-6DBE-75DE-4B4D-E55C1ED03BCF}"/>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riëntatievideo module 6 - Doorgaan en delen">
  <p:cSld name="Oriëntatievideo module 6 - Doorgaan en delen">
    <p:spTree>
      <p:nvGrpSpPr>
        <p:cNvPr id="1" name="Shape 162"/>
        <p:cNvGrpSpPr/>
        <p:nvPr/>
      </p:nvGrpSpPr>
      <p:grpSpPr>
        <a:xfrm>
          <a:off x="0" y="0"/>
          <a:ext cx="0" cy="0"/>
          <a:chOff x="0" y="0"/>
          <a:chExt cx="0" cy="0"/>
        </a:xfrm>
      </p:grpSpPr>
      <p:sp>
        <p:nvSpPr>
          <p:cNvPr id="163" name="Google Shape;163;g2bd96343ee2_0_190"/>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6</a:t>
            </a:r>
            <a:br>
              <a:rPr lang="nl-NL" dirty="0"/>
            </a:br>
            <a:r>
              <a:rPr lang="nl-NL" dirty="0"/>
              <a:t>Doorgaan en delen</a:t>
            </a:r>
            <a:endParaRPr dirty="0"/>
          </a:p>
        </p:txBody>
      </p:sp>
      <p:sp>
        <p:nvSpPr>
          <p:cNvPr id="164" name="Google Shape;164;g2bd96343ee2_0_19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5" name="Google Shape;165;g2bd96343ee2_0_190" title="Oriëntatievideo module 6 - Doorgaan en del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BB6380FD-3CF7-E166-42A8-C4B0E9F4D49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diepende video module 6 - Doorgaan en delen (deel 1)">
  <p:cSld name="Reisgids video module 6 - Doorgaan en delen (1e video)">
    <p:spTree>
      <p:nvGrpSpPr>
        <p:cNvPr id="1" name="Shape 166"/>
        <p:cNvGrpSpPr/>
        <p:nvPr/>
      </p:nvGrpSpPr>
      <p:grpSpPr>
        <a:xfrm>
          <a:off x="0" y="0"/>
          <a:ext cx="0" cy="0"/>
          <a:chOff x="0" y="0"/>
          <a:chExt cx="0" cy="0"/>
        </a:xfrm>
      </p:grpSpPr>
      <p:sp>
        <p:nvSpPr>
          <p:cNvPr id="167" name="Google Shape;167;g2bd96343ee2_0_19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(1e video)</a:t>
            </a:r>
            <a:endParaRPr dirty="0"/>
          </a:p>
        </p:txBody>
      </p:sp>
      <p:sp>
        <p:nvSpPr>
          <p:cNvPr id="168" name="Google Shape;168;g2bd96343ee2_0_19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9" name="Google Shape;169;g2bd96343ee2_0_199" title="Verdiepende video module 6 - Doorgaan en del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6FACB9F3-CE8F-708F-18F0-2FC496E30636}"/>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diepende video module 6 - Doorgaan en delen (deel 2)">
  <p:cSld name="Reisgids video module 6 - Doorgaan en delen (2e video)">
    <p:spTree>
      <p:nvGrpSpPr>
        <p:cNvPr id="1" name="Shape 170"/>
        <p:cNvGrpSpPr/>
        <p:nvPr/>
      </p:nvGrpSpPr>
      <p:grpSpPr>
        <a:xfrm>
          <a:off x="0" y="0"/>
          <a:ext cx="0" cy="0"/>
          <a:chOff x="0" y="0"/>
          <a:chExt cx="0" cy="0"/>
        </a:xfrm>
      </p:grpSpPr>
      <p:sp>
        <p:nvSpPr>
          <p:cNvPr id="171" name="Google Shape;171;g2bd96343ee2_0_208"/>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6 - </a:t>
            </a:r>
            <a:br>
              <a:rPr lang="nl-NL" dirty="0"/>
            </a:br>
            <a:r>
              <a:rPr lang="nl-NL" dirty="0"/>
              <a:t>Doorgaan en delen (2e video)</a:t>
            </a:r>
            <a:endParaRPr dirty="0"/>
          </a:p>
        </p:txBody>
      </p:sp>
      <p:sp>
        <p:nvSpPr>
          <p:cNvPr id="172" name="Google Shape;172;g2bd96343ee2_0_208"/>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73" name="Google Shape;173;g2bd96343ee2_0_208" title="Verdiepende video module 6 - Doorgaan en del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B8AFB7B-D6BD-8DA1-0019-EF80B3C4238A}"/>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cSld name="Reisgids video module 6 - Doorgaan en delen (3e video)">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(3e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77" name="Google Shape;177;g2bd96343ee2_0_217" title="Verdiepende video module 6 - Doorgaan en delen (deel 3)">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Oriëntatie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11</a:t>
            </a:r>
            <a:br>
              <a:rPr lang="nl-NL" dirty="0"/>
            </a:br>
            <a:r>
              <a:rPr lang="nl-NL" dirty="0"/>
              <a:t>Sterke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4" name="Onlinemedia 3">
            <a:hlinkClick r:id="" action="ppaction://media"/>
            <a:extLst>
              <a:ext uri="{FF2B5EF4-FFF2-40B4-BE49-F238E27FC236}">
                <a16:creationId xmlns:a16="http://schemas.microsoft.com/office/drawing/2014/main" id="{644C9F6E-D98B-5F92-B6BB-A9C0F7D16B07}"/>
              </a:ext>
            </a:extLst>
          </p:cNvPr>
          <p:cNvPicPr>
            <a:picLocks noRot="1" noChangeAspect="1"/>
          </p:cNvPicPr>
          <p:nvPr userDrawn="1">
            <a:videoFile r:link="rId1"/>
          </p:nvPr>
        </p:nvPicPr>
        <p:blipFill>
          <a:blip r:embed="rId3"/>
          <a:stretch>
            <a:fillRect/>
          </a:stretch>
        </p:blipFill>
        <p:spPr>
          <a:xfrm>
            <a:off x="408750" y="1489001"/>
            <a:ext cx="5966400" cy="3371016"/>
          </a:xfrm>
          <a:prstGeom prst="rect">
            <a:avLst/>
          </a:prstGeom>
        </p:spPr>
      </p:pic>
      <p:pic>
        <p:nvPicPr>
          <p:cNvPr id="6" name="Google Shape;32;g2c0bebbdf16_3_258">
            <a:extLst>
              <a:ext uri="{FF2B5EF4-FFF2-40B4-BE49-F238E27FC236}">
                <a16:creationId xmlns:a16="http://schemas.microsoft.com/office/drawing/2014/main" id="{0FB58341-78F5-86F4-781C-B7826B79923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113011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Reisgids 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11</a:t>
            </a:r>
            <a:br>
              <a:rPr lang="nl-NL" dirty="0"/>
            </a:br>
            <a:r>
              <a:rPr lang="nl-NL" dirty="0"/>
              <a:t>Sterkte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C7385442-9A4E-B66F-C469-7CF0CF6A4E5F}"/>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spTree>
    <p:extLst>
      <p:ext uri="{BB962C8B-B14F-4D97-AF65-F5344CB8AC3E}">
        <p14:creationId xmlns:p14="http://schemas.microsoft.com/office/powerpoint/2010/main" val="396126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5" name="Onlinemedia 4">
            <a:hlinkClick r:id="" action="ppaction://media"/>
            <a:extLst>
              <a:ext uri="{FF2B5EF4-FFF2-40B4-BE49-F238E27FC236}">
                <a16:creationId xmlns:a16="http://schemas.microsoft.com/office/drawing/2014/main" id="{0F7C70BC-D5CD-10D4-67FE-8AA96E0A2F6D}"/>
              </a:ext>
            </a:extLst>
          </p:cNvPr>
          <p:cNvPicPr>
            <a:picLocks noRot="1" noChangeAspect="1"/>
          </p:cNvPicPr>
          <p:nvPr userDrawn="1">
            <a:videoFile r:link="rId1"/>
          </p:nvPr>
        </p:nvPicPr>
        <p:blipFill>
          <a:blip r:embed="rId3"/>
          <a:stretch>
            <a:fillRect/>
          </a:stretch>
        </p:blipFill>
        <p:spPr>
          <a:xfrm>
            <a:off x="408750" y="1489000"/>
            <a:ext cx="5966400" cy="3371016"/>
          </a:xfrm>
          <a:prstGeom prst="rect">
            <a:avLst/>
          </a:prstGeom>
        </p:spPr>
      </p:pic>
      <p:pic>
        <p:nvPicPr>
          <p:cNvPr id="6" name="Google Shape;32;g2c0bebbdf16_3_258">
            <a:extLst>
              <a:ext uri="{FF2B5EF4-FFF2-40B4-BE49-F238E27FC236}">
                <a16:creationId xmlns:a16="http://schemas.microsoft.com/office/drawing/2014/main" id="{A7CC0448-5F31-B6CE-4308-BAB6DE8AA9A6}"/>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380414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72685B"/>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40;g2c0bebbdf16_3_274">
            <a:extLst>
              <a:ext uri="{FF2B5EF4-FFF2-40B4-BE49-F238E27FC236}">
                <a16:creationId xmlns:a16="http://schemas.microsoft.com/office/drawing/2014/main" id="{4CBC72B0-81D8-B2A1-C9AD-0609FAFCA8CE}"/>
              </a:ext>
            </a:extLst>
          </p:cNvPr>
          <p:cNvPicPr preferRelativeResize="0"/>
          <p:nvPr userDrawn="1"/>
        </p:nvPicPr>
        <p:blipFill rotWithShape="1">
          <a:blip r:embed="rId2">
            <a:alphaModFix/>
          </a:blip>
          <a:srcRect/>
          <a:stretch/>
        </p:blipFill>
        <p:spPr>
          <a:xfrm>
            <a:off x="8077961" y="-7428"/>
            <a:ext cx="1080000" cy="1080000"/>
          </a:xfrm>
          <a:prstGeom prst="rect">
            <a:avLst/>
          </a:prstGeom>
          <a:noFill/>
          <a:ln>
            <a:noFill/>
          </a:ln>
        </p:spPr>
      </p:pic>
    </p:spTree>
    <p:extLst>
      <p:ext uri="{BB962C8B-B14F-4D97-AF65-F5344CB8AC3E}">
        <p14:creationId xmlns:p14="http://schemas.microsoft.com/office/powerpoint/2010/main" val="657157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(1e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4" name="Onlinemedia 3">
            <a:hlinkClick r:id="" action="ppaction://media"/>
            <a:extLst>
              <a:ext uri="{FF2B5EF4-FFF2-40B4-BE49-F238E27FC236}">
                <a16:creationId xmlns:a16="http://schemas.microsoft.com/office/drawing/2014/main" id="{56F88EF0-FAC7-E933-E78F-0AFCCE0137D3}"/>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spTree>
    <p:extLst>
      <p:ext uri="{BB962C8B-B14F-4D97-AF65-F5344CB8AC3E}">
        <p14:creationId xmlns:p14="http://schemas.microsoft.com/office/powerpoint/2010/main" val="260551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30298D0F-CFA7-4361-1F97-555831285988}"/>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spTree>
    <p:extLst>
      <p:ext uri="{BB962C8B-B14F-4D97-AF65-F5344CB8AC3E}">
        <p14:creationId xmlns:p14="http://schemas.microsoft.com/office/powerpoint/2010/main" val="232506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p:cSld name="TITLE_2">
    <p:bg>
      <p:bgPr>
        <a:noFill/>
        <a:effectLst/>
      </p:bgPr>
    </p:bg>
    <p:spTree>
      <p:nvGrpSpPr>
        <p:cNvPr id="1" name="Shape 41"/>
        <p:cNvGrpSpPr/>
        <p:nvPr/>
      </p:nvGrpSpPr>
      <p:grpSpPr>
        <a:xfrm>
          <a:off x="0" y="0"/>
          <a:ext cx="0" cy="0"/>
          <a:chOff x="0" y="0"/>
          <a:chExt cx="0" cy="0"/>
        </a:xfrm>
      </p:grpSpPr>
      <p:sp>
        <p:nvSpPr>
          <p:cNvPr id="42" name="Google Shape;42;g2c06013e0e0_2_122"/>
          <p:cNvSpPr txBox="1">
            <a:spLocks noGrp="1"/>
          </p:cNvSpPr>
          <p:nvPr>
            <p:ph type="ctrTitle"/>
          </p:nvPr>
        </p:nvSpPr>
        <p:spPr>
          <a:xfrm>
            <a:off x="311700" y="1863906"/>
            <a:ext cx="8520600" cy="890937"/>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400"/>
              <a:buNone/>
              <a:defRPr sz="4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3" name="Google Shape;43;g2c06013e0e0_2_12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E88D24"/>
              </a:buClr>
              <a:buSzPts val="2200"/>
              <a:buNone/>
              <a:defRPr sz="2200" b="1">
                <a:solidFill>
                  <a:srgbClr val="E88D2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4" name="Google Shape;44;g2c06013e0e0_2_12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7"/>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 name="Google Shape;57;p6"/>
          <p:cNvSpPr txBox="1">
            <a:spLocks noGrp="1"/>
          </p:cNvSpPr>
          <p:nvPr>
            <p:ph type="body" idx="1"/>
          </p:nvPr>
        </p:nvSpPr>
        <p:spPr>
          <a:xfrm>
            <a:off x="408750"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8" name="Google Shape;58;p6"/>
          <p:cNvSpPr txBox="1">
            <a:spLocks noGrp="1"/>
          </p:cNvSpPr>
          <p:nvPr>
            <p:ph type="body" idx="2"/>
          </p:nvPr>
        </p:nvSpPr>
        <p:spPr>
          <a:xfrm>
            <a:off x="4832401"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9" name="Google Shape;59;p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
        <p:cNvGrpSpPr/>
        <p:nvPr/>
      </p:nvGrpSpPr>
      <p:grpSpPr>
        <a:xfrm>
          <a:off x="0" y="0"/>
          <a:ext cx="0" cy="0"/>
          <a:chOff x="0" y="0"/>
          <a:chExt cx="0" cy="0"/>
        </a:xfrm>
      </p:grpSpPr>
      <p:sp>
        <p:nvSpPr>
          <p:cNvPr id="73" name="Google Shape;73;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74" name="Google Shape;74;p1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490251"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b="1"/>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5" name="Google Shape;65;p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11700" y="219462"/>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D03631"/>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7" name="Google Shape;7;p2"/>
          <p:cNvSpPr txBox="1">
            <a:spLocks noGrp="1"/>
          </p:cNvSpPr>
          <p:nvPr>
            <p:ph type="body" idx="1"/>
          </p:nvPr>
        </p:nvSpPr>
        <p:spPr>
          <a:xfrm>
            <a:off x="304800" y="971615"/>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sp>
        <p:nvSpPr>
          <p:cNvPr id="8" name="Google Shape;8;p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9" name="Google Shape;9;p2" descr="Afbeelding met transport, verven, kunst&#10;&#10;Automatisch gegenereerde beschrijving"/>
          <p:cNvPicPr preferRelativeResize="0"/>
          <p:nvPr/>
        </p:nvPicPr>
        <p:blipFill rotWithShape="1">
          <a:blip r:embed="rId43">
            <a:alphaModFix/>
          </a:blip>
          <a:srcRect/>
          <a:stretch/>
        </p:blipFill>
        <p:spPr>
          <a:xfrm>
            <a:off x="8153486" y="2"/>
            <a:ext cx="1007999" cy="97161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9" r:id="rId1"/>
    <p:sldLayoutId id="2147483691" r:id="rId2"/>
    <p:sldLayoutId id="2147483692" r:id="rId3"/>
    <p:sldLayoutId id="2147483693" r:id="rId4"/>
    <p:sldLayoutId id="2147483654" r:id="rId5"/>
    <p:sldLayoutId id="2147483659" r:id="rId6"/>
    <p:sldLayoutId id="2147483658" r:id="rId7"/>
    <p:sldLayoutId id="2147483662" r:id="rId8"/>
    <p:sldLayoutId id="2147483660" r:id="rId9"/>
    <p:sldLayoutId id="2147483657" r:id="rId10"/>
    <p:sldLayoutId id="2147483694" r:id="rId11"/>
    <p:sldLayoutId id="2147483655"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95" r:id="rId23"/>
    <p:sldLayoutId id="2147483676" r:id="rId24"/>
    <p:sldLayoutId id="2147483696" r:id="rId25"/>
    <p:sldLayoutId id="2147483678" r:id="rId26"/>
    <p:sldLayoutId id="2147483679" r:id="rId27"/>
    <p:sldLayoutId id="2147483680" r:id="rId28"/>
    <p:sldLayoutId id="2147483681" r:id="rId29"/>
    <p:sldLayoutId id="2147483682" r:id="rId30"/>
    <p:sldLayoutId id="2147483683" r:id="rId31"/>
    <p:sldLayoutId id="2147483684" r:id="rId32"/>
    <p:sldLayoutId id="2147483685" r:id="rId33"/>
    <p:sldLayoutId id="2147483686" r:id="rId34"/>
    <p:sldLayoutId id="2147483687" r:id="rId35"/>
    <p:sldLayoutId id="2147483688" r:id="rId36"/>
    <p:sldLayoutId id="2147483699" r:id="rId37"/>
    <p:sldLayoutId id="2147483697" r:id="rId38"/>
    <p:sldLayoutId id="2147483702" r:id="rId39"/>
    <p:sldLayoutId id="2147483700" r:id="rId40"/>
    <p:sldLayoutId id="2147483701" r:id="rId4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6F9587-E54A-6C1A-560A-529D32464B5B}"/>
              </a:ext>
            </a:extLst>
          </p:cNvPr>
          <p:cNvSpPr>
            <a:spLocks noGrp="1"/>
          </p:cNvSpPr>
          <p:nvPr>
            <p:ph type="ctrTitle"/>
          </p:nvPr>
        </p:nvSpPr>
        <p:spPr>
          <a:xfrm>
            <a:off x="151274" y="439025"/>
            <a:ext cx="4345311" cy="3287400"/>
          </a:xfrm>
        </p:spPr>
        <p:txBody>
          <a:bodyPr anchor="t"/>
          <a:lstStyle/>
          <a:p>
            <a:pPr algn="l"/>
            <a:r>
              <a:rPr lang="nl-NL" dirty="0"/>
              <a:t>Financiële duurzaamheid</a:t>
            </a:r>
          </a:p>
        </p:txBody>
      </p:sp>
      <p:sp>
        <p:nvSpPr>
          <p:cNvPr id="3" name="Ondertitel 2">
            <a:extLst>
              <a:ext uri="{FF2B5EF4-FFF2-40B4-BE49-F238E27FC236}">
                <a16:creationId xmlns:a16="http://schemas.microsoft.com/office/drawing/2014/main" id="{5B163047-D02C-D96F-33CE-4946806FF12C}"/>
              </a:ext>
            </a:extLst>
          </p:cNvPr>
          <p:cNvSpPr>
            <a:spLocks noGrp="1"/>
          </p:cNvSpPr>
          <p:nvPr>
            <p:ph type="subTitle" idx="1"/>
          </p:nvPr>
        </p:nvSpPr>
        <p:spPr>
          <a:xfrm>
            <a:off x="151274" y="2175450"/>
            <a:ext cx="4145700" cy="792600"/>
          </a:xfrm>
        </p:spPr>
        <p:txBody>
          <a:bodyPr/>
          <a:lstStyle/>
          <a:p>
            <a:pPr algn="l"/>
            <a:r>
              <a:rPr lang="nl-NL" dirty="0"/>
              <a:t>Welkom bij het programma</a:t>
            </a:r>
          </a:p>
          <a:p>
            <a:pPr algn="l"/>
            <a:r>
              <a:rPr lang="nl-NL" dirty="0"/>
              <a:t>Financiële Duurzaamheid:</a:t>
            </a:r>
          </a:p>
          <a:p>
            <a:pPr algn="l"/>
            <a:r>
              <a:rPr lang="nl-NL" dirty="0"/>
              <a:t>Drievoudig in Balans</a:t>
            </a:r>
          </a:p>
        </p:txBody>
      </p:sp>
    </p:spTree>
    <p:extLst>
      <p:ext uri="{BB962C8B-B14F-4D97-AF65-F5344CB8AC3E}">
        <p14:creationId xmlns:p14="http://schemas.microsoft.com/office/powerpoint/2010/main" val="3792611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C7F63-A1D0-09EE-C0C3-F3246DCC7A23}"/>
              </a:ext>
            </a:extLst>
          </p:cNvPr>
          <p:cNvSpPr>
            <a:spLocks noGrp="1"/>
          </p:cNvSpPr>
          <p:nvPr>
            <p:ph type="title"/>
          </p:nvPr>
        </p:nvSpPr>
        <p:spPr/>
        <p:txBody>
          <a:bodyPr/>
          <a:lstStyle/>
          <a:p>
            <a:r>
              <a:rPr lang="nl-NL" dirty="0"/>
              <a:t>Reisgids 1: Checkvragen rond drievoudige balans en goed bestuur</a:t>
            </a:r>
          </a:p>
        </p:txBody>
      </p:sp>
      <p:sp>
        <p:nvSpPr>
          <p:cNvPr id="3" name="Tijdelijke aanduiding voor tekst 2">
            <a:extLst>
              <a:ext uri="{FF2B5EF4-FFF2-40B4-BE49-F238E27FC236}">
                <a16:creationId xmlns:a16="http://schemas.microsoft.com/office/drawing/2014/main" id="{9A235397-83B6-F8C8-8E39-30940AAC1525}"/>
              </a:ext>
            </a:extLst>
          </p:cNvPr>
          <p:cNvSpPr>
            <a:spLocks noGrp="1"/>
          </p:cNvSpPr>
          <p:nvPr>
            <p:ph type="body" idx="1"/>
          </p:nvPr>
        </p:nvSpPr>
        <p:spPr/>
        <p:txBody>
          <a:bodyPr/>
          <a:lstStyle/>
          <a:p>
            <a:pPr lvl="1" fontAlgn="base">
              <a:spcBef>
                <a:spcPts val="0"/>
              </a:spcBef>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lvl="1" fontAlgn="base">
              <a:spcBef>
                <a:spcPts val="0"/>
              </a:spcBef>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Denkend aan de financiële balans die we in de video zagen, zetten we nu in twee kolommen drie grote gewichten op papier. Links schrijven we onze drie grootste kostenposten en rechts onze drie belangrijkste inkomstenbronnen. Zijn deze met elkaar in balans, voor zover we dat kunnen inschatten? </a:t>
            </a:r>
          </a:p>
          <a:p>
            <a:pPr lvl="1" fontAlgn="base">
              <a:spcBef>
                <a:spcPts val="0"/>
              </a:spcBef>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Nu denken we aan een denkbeeldige balans, met aan de ene kant ‘vertrouwen’ en aan de andere kant ‘verantwoordelijkheid’. Of anders gezegd: ‘bidden en werken’. Is deze spirituele balans bij ons in evenwicht? Waarom wel of niet?</a:t>
            </a:r>
          </a:p>
          <a:p>
            <a:pPr lvl="1" fontAlgn="base">
              <a:spcBef>
                <a:spcPts val="0"/>
              </a:spcBef>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De derde balans die in de video werd genoemd, is de morele balans. Tussen betaalbaarheid en rechtvaardigheid of waardigheid. Houden wij (voldoende) rekening met morele afwegingen als we financiële keuzes maken?</a:t>
            </a:r>
          </a:p>
          <a:p>
            <a:pPr lvl="1" fontAlgn="base">
              <a:spcBef>
                <a:spcPts val="0"/>
              </a:spcBef>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Naast de drievoudige balans werden in de video een paar dingen aangestipt over goed bestuur bij financieel beheer. Waren wij ons daarvan bewust? Is dit bij ons goed geregeld?</a:t>
            </a:r>
          </a:p>
          <a:p>
            <a:pPr lvl="1" fontAlgn="base">
              <a:spcBef>
                <a:spcPts val="0"/>
              </a:spcBef>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Welk van de besproken punten (de drievoudige balans en goed bestuur) vraagt bij ons de komende tijd het meest om aandacht en waarom?</a:t>
            </a:r>
          </a:p>
        </p:txBody>
      </p:sp>
    </p:spTree>
    <p:extLst>
      <p:ext uri="{BB962C8B-B14F-4D97-AF65-F5344CB8AC3E}">
        <p14:creationId xmlns:p14="http://schemas.microsoft.com/office/powerpoint/2010/main" val="1372387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C7F63-A1D0-09EE-C0C3-F3246DCC7A23}"/>
              </a:ext>
            </a:extLst>
          </p:cNvPr>
          <p:cNvSpPr>
            <a:spLocks noGrp="1"/>
          </p:cNvSpPr>
          <p:nvPr>
            <p:ph type="title"/>
          </p:nvPr>
        </p:nvSpPr>
        <p:spPr/>
        <p:txBody>
          <a:bodyPr/>
          <a:lstStyle/>
          <a:p>
            <a:r>
              <a:rPr lang="nl-NL" dirty="0"/>
              <a:t>Reisgids 2: </a:t>
            </a:r>
            <a:r>
              <a:rPr lang="nl-NL" dirty="0" err="1"/>
              <a:t>Quickscan</a:t>
            </a:r>
            <a:r>
              <a:rPr lang="nl-NL" dirty="0"/>
              <a:t> rond financiële duurzaamheid</a:t>
            </a:r>
          </a:p>
        </p:txBody>
      </p:sp>
      <p:sp>
        <p:nvSpPr>
          <p:cNvPr id="3" name="Tijdelijke aanduiding voor tekst 2">
            <a:extLst>
              <a:ext uri="{FF2B5EF4-FFF2-40B4-BE49-F238E27FC236}">
                <a16:creationId xmlns:a16="http://schemas.microsoft.com/office/drawing/2014/main" id="{9A235397-83B6-F8C8-8E39-30940AAC1525}"/>
              </a:ext>
            </a:extLst>
          </p:cNvPr>
          <p:cNvSpPr>
            <a:spLocks noGrp="1"/>
          </p:cNvSpPr>
          <p:nvPr>
            <p:ph type="body" idx="1"/>
          </p:nvPr>
        </p:nvSpPr>
        <p:spPr/>
        <p:txBody>
          <a:bodyPr/>
          <a:lstStyle/>
          <a:p>
            <a:pPr marL="1054100" lvl="2" indent="0" fontAlgn="base">
              <a:spcBef>
                <a:spcPts val="0"/>
              </a:spcBef>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lvl="1" fontAlgn="base">
              <a:spcBef>
                <a:spcPts val="0"/>
              </a:spcBef>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Doe als team de </a:t>
            </a:r>
            <a:r>
              <a:rPr lang="nl-NL" b="0" i="0" u="none" strike="noStrike" dirty="0" err="1">
                <a:solidFill>
                  <a:srgbClr val="000000"/>
                </a:solidFill>
                <a:effectLst/>
                <a:latin typeface="Calibri" panose="020F0502020204030204" pitchFamily="34" charset="0"/>
                <a:cs typeface="Calibri" panose="020F0502020204030204" pitchFamily="34" charset="0"/>
              </a:rPr>
              <a:t>quickscan</a:t>
            </a:r>
            <a:r>
              <a:rPr lang="nl-NL" b="0" i="0" u="none" strike="noStrike" dirty="0">
                <a:solidFill>
                  <a:srgbClr val="000000"/>
                </a:solidFill>
                <a:effectLst/>
                <a:latin typeface="Calibri" panose="020F0502020204030204" pitchFamily="34" charset="0"/>
                <a:cs typeface="Calibri" panose="020F0502020204030204" pitchFamily="34" charset="0"/>
              </a:rPr>
              <a:t> opnieuw. Verzamel de individuele scores om tot een totaalscore te komen en bespreek daarbij de meest uiteenlopende scores.</a:t>
            </a:r>
          </a:p>
          <a:p>
            <a:pPr lvl="1" fontAlgn="base">
              <a:spcBef>
                <a:spcPts val="0"/>
              </a:spcBef>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Wat vraagt vanuit de totaalscore de komende tijd het meest om aandacht?</a:t>
            </a:r>
          </a:p>
          <a:p>
            <a:pPr lvl="1" fontAlgn="base">
              <a:spcBef>
                <a:spcPts val="0"/>
              </a:spcBef>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Is er in de video iets naar voren gebracht dat we nog niet besproken hebben maar dat voor ons ook belangrijk is om vast te houden?</a:t>
            </a:r>
          </a:p>
        </p:txBody>
      </p:sp>
    </p:spTree>
    <p:extLst>
      <p:ext uri="{BB962C8B-B14F-4D97-AF65-F5344CB8AC3E}">
        <p14:creationId xmlns:p14="http://schemas.microsoft.com/office/powerpoint/2010/main" val="2142168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737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EE46F8-14F0-754E-574A-897D2B7884CD}"/>
              </a:ext>
            </a:extLst>
          </p:cNvPr>
          <p:cNvSpPr>
            <a:spLocks noGrp="1"/>
          </p:cNvSpPr>
          <p:nvPr>
            <p:ph type="title"/>
          </p:nvPr>
        </p:nvSpPr>
        <p:spPr/>
        <p:txBody>
          <a:bodyPr/>
          <a:lstStyle/>
          <a:p>
            <a:r>
              <a:rPr lang="nl-NL" dirty="0"/>
              <a:t>Oriëntatie video</a:t>
            </a:r>
            <a:br>
              <a:rPr lang="nl-NL" dirty="0"/>
            </a:br>
            <a:r>
              <a:rPr lang="nl-NL" dirty="0"/>
              <a:t>Financiële duurzaamheid</a:t>
            </a:r>
          </a:p>
        </p:txBody>
      </p:sp>
    </p:spTree>
    <p:extLst>
      <p:ext uri="{BB962C8B-B14F-4D97-AF65-F5344CB8AC3E}">
        <p14:creationId xmlns:p14="http://schemas.microsoft.com/office/powerpoint/2010/main" val="12459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AD38A0-C2D0-7445-65CC-A9659608DD31}"/>
              </a:ext>
            </a:extLst>
          </p:cNvPr>
          <p:cNvSpPr>
            <a:spLocks noGrp="1"/>
          </p:cNvSpPr>
          <p:nvPr>
            <p:ph type="title"/>
          </p:nvPr>
        </p:nvSpPr>
        <p:spPr>
          <a:xfrm>
            <a:off x="311700" y="205825"/>
            <a:ext cx="7993314" cy="572700"/>
          </a:xfrm>
        </p:spPr>
        <p:txBody>
          <a:bodyPr/>
          <a:lstStyle/>
          <a:p>
            <a:r>
              <a:rPr lang="nl-NL" dirty="0"/>
              <a:t>Oriëntatie 1: Eerste gedachten bij financiële duurzaamheid</a:t>
            </a:r>
          </a:p>
        </p:txBody>
      </p:sp>
      <p:sp>
        <p:nvSpPr>
          <p:cNvPr id="3" name="Tijdelijke aanduiding voor tekst 2">
            <a:extLst>
              <a:ext uri="{FF2B5EF4-FFF2-40B4-BE49-F238E27FC236}">
                <a16:creationId xmlns:a16="http://schemas.microsoft.com/office/drawing/2014/main" id="{DF481A3E-37A5-25CE-E1B2-F576E1CF6A3D}"/>
              </a:ext>
            </a:extLst>
          </p:cNvPr>
          <p:cNvSpPr>
            <a:spLocks noGrp="1"/>
          </p:cNvSpPr>
          <p:nvPr>
            <p:ph type="body" idx="1"/>
          </p:nvPr>
        </p:nvSpPr>
        <p:spPr/>
        <p:txBody>
          <a:bodyPr/>
          <a:lstStyle/>
          <a:p>
            <a:pPr marL="596900" lvl="1" indent="0" fontAlgn="base">
              <a:spcBef>
                <a:spcPts val="0"/>
              </a:spcBef>
              <a:buNone/>
            </a:pPr>
            <a:endParaRPr lang="nl-NL" b="0" dirty="0">
              <a:latin typeface="Calibri" panose="020F0502020204030204" pitchFamily="34" charset="0"/>
              <a:cs typeface="Calibri" panose="020F0502020204030204" pitchFamily="34" charset="0"/>
            </a:endParaRPr>
          </a:p>
          <a:p>
            <a:pPr lvl="1" fontAlgn="base">
              <a:spcBef>
                <a:spcPts val="0"/>
              </a:spcBef>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lvl="1" fontAlgn="base">
              <a:spcBef>
                <a:spcPts val="0"/>
              </a:spcBef>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Wat is het meest aansprekend in de video? Waarom? Denken we er hetzelfde over, of juist niet? Waarom? </a:t>
            </a:r>
          </a:p>
          <a:p>
            <a:pPr lvl="1" fontAlgn="base">
              <a:spcBef>
                <a:spcPts val="0"/>
              </a:spcBef>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Hoe wordt er bij in de video vertegenwoordigde proefplekken gedacht over financiële duurzaamheid? Wat roept dit thema op en hoe wordt ermee omgegaan? </a:t>
            </a:r>
          </a:p>
          <a:p>
            <a:pPr lvl="1" fontAlgn="base">
              <a:spcBef>
                <a:spcPts val="0"/>
              </a:spcBef>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Welke overeenkomsten en verschillen zijn er ten aanzien van onze eigen gedachten, gevoelens en ervaringen rond de financiële kant van het pionieren?</a:t>
            </a:r>
          </a:p>
          <a:p>
            <a:pPr lvl="1" fontAlgn="base">
              <a:spcBef>
                <a:spcPts val="0"/>
              </a:spcBef>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Is er iets wat we vanuit de video kunnen meenemen voor onze proefplek? Zo ja, wat, en waarom?</a:t>
            </a:r>
          </a:p>
          <a:p>
            <a:pPr lvl="1" fontAlgn="base">
              <a:spcBef>
                <a:spcPts val="0"/>
              </a:spcBef>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Hebben we iets gemist in de video? Zo ja, wat, en waarom?</a:t>
            </a:r>
          </a:p>
          <a:p>
            <a:pPr lvl="2"/>
            <a:endParaRPr lang="nl-NL" dirty="0"/>
          </a:p>
        </p:txBody>
      </p:sp>
    </p:spTree>
    <p:extLst>
      <p:ext uri="{BB962C8B-B14F-4D97-AF65-F5344CB8AC3E}">
        <p14:creationId xmlns:p14="http://schemas.microsoft.com/office/powerpoint/2010/main" val="4254748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AD38A0-C2D0-7445-65CC-A9659608DD31}"/>
              </a:ext>
            </a:extLst>
          </p:cNvPr>
          <p:cNvSpPr>
            <a:spLocks noGrp="1"/>
          </p:cNvSpPr>
          <p:nvPr>
            <p:ph type="title"/>
          </p:nvPr>
        </p:nvSpPr>
        <p:spPr/>
        <p:txBody>
          <a:bodyPr/>
          <a:lstStyle/>
          <a:p>
            <a:r>
              <a:rPr lang="nl-NL" dirty="0"/>
              <a:t>Oriëntatie 2: Over de streep</a:t>
            </a:r>
          </a:p>
        </p:txBody>
      </p:sp>
      <p:sp>
        <p:nvSpPr>
          <p:cNvPr id="3" name="Tijdelijke aanduiding voor tekst 2">
            <a:extLst>
              <a:ext uri="{FF2B5EF4-FFF2-40B4-BE49-F238E27FC236}">
                <a16:creationId xmlns:a16="http://schemas.microsoft.com/office/drawing/2014/main" id="{DF481A3E-37A5-25CE-E1B2-F576E1CF6A3D}"/>
              </a:ext>
            </a:extLst>
          </p:cNvPr>
          <p:cNvSpPr>
            <a:spLocks noGrp="1"/>
          </p:cNvSpPr>
          <p:nvPr>
            <p:ph type="body" idx="1"/>
          </p:nvPr>
        </p:nvSpPr>
        <p:spPr/>
        <p:txBody>
          <a:bodyPr/>
          <a:lstStyle/>
          <a:p>
            <a:pPr lvl="1" fontAlgn="base">
              <a:spcBef>
                <a:spcPts val="0"/>
              </a:spcBef>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lvl="1" fontAlgn="base">
              <a:spcBef>
                <a:spcPts val="0"/>
              </a:spcBef>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Wat is het meest blijven hangen na het bekijken van de video en wat roept dat op?</a:t>
            </a:r>
          </a:p>
          <a:p>
            <a:pPr lvl="1" fontAlgn="base">
              <a:spcBef>
                <a:spcPts val="0"/>
              </a:spcBef>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Als we terugdenken aan onze positiebepaling bij ‘over de streep’, wat vonden we opvallend in onze eigen keuzes en/of de keuzes van anderen? Was er een keuze die om een of andere reden lastig te maken was? Zo ja, welke?</a:t>
            </a:r>
          </a:p>
          <a:p>
            <a:pPr lvl="1" fontAlgn="base">
              <a:spcBef>
                <a:spcPts val="0"/>
              </a:spcBef>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Was er bij onze positiebepaling veel overeenstemming of stonden we als team vaak aan beide kanten van de streep? Wat heeft dit ons te zeggen?</a:t>
            </a:r>
          </a:p>
          <a:p>
            <a:pPr lvl="1" fontAlgn="base">
              <a:spcBef>
                <a:spcPts val="0"/>
              </a:spcBef>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Is er in de video iets gezegd dat raakt aan onze keuzes bij ‘over de streep’?</a:t>
            </a:r>
          </a:p>
          <a:p>
            <a:pPr lvl="2"/>
            <a:endParaRPr lang="nl-NL" dirty="0"/>
          </a:p>
        </p:txBody>
      </p:sp>
    </p:spTree>
    <p:extLst>
      <p:ext uri="{BB962C8B-B14F-4D97-AF65-F5344CB8AC3E}">
        <p14:creationId xmlns:p14="http://schemas.microsoft.com/office/powerpoint/2010/main" val="1642985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AD38A0-C2D0-7445-65CC-A9659608DD31}"/>
              </a:ext>
            </a:extLst>
          </p:cNvPr>
          <p:cNvSpPr>
            <a:spLocks noGrp="1"/>
          </p:cNvSpPr>
          <p:nvPr>
            <p:ph type="title"/>
          </p:nvPr>
        </p:nvSpPr>
        <p:spPr/>
        <p:txBody>
          <a:bodyPr/>
          <a:lstStyle/>
          <a:p>
            <a:r>
              <a:rPr lang="nl-NL" dirty="0"/>
              <a:t>Oriëntatie 2: Over de streep</a:t>
            </a:r>
          </a:p>
        </p:txBody>
      </p:sp>
      <p:sp>
        <p:nvSpPr>
          <p:cNvPr id="3" name="Tijdelijke aanduiding voor tekst 2">
            <a:extLst>
              <a:ext uri="{FF2B5EF4-FFF2-40B4-BE49-F238E27FC236}">
                <a16:creationId xmlns:a16="http://schemas.microsoft.com/office/drawing/2014/main" id="{DF481A3E-37A5-25CE-E1B2-F576E1CF6A3D}"/>
              </a:ext>
            </a:extLst>
          </p:cNvPr>
          <p:cNvSpPr>
            <a:spLocks noGrp="1"/>
          </p:cNvSpPr>
          <p:nvPr>
            <p:ph type="body" idx="1"/>
          </p:nvPr>
        </p:nvSpPr>
        <p:spPr/>
        <p:txBody>
          <a:bodyPr/>
          <a:lstStyle/>
          <a:p>
            <a:pPr lvl="1" fontAlgn="base">
              <a:spcBef>
                <a:spcPts val="0"/>
              </a:spcBef>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lvl="1" fontAlgn="base">
              <a:spcBef>
                <a:spcPts val="0"/>
              </a:spcBef>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Wat is het meest blijven hangen na het bekijken van de video en wat roept dat op?</a:t>
            </a:r>
          </a:p>
          <a:p>
            <a:pPr lvl="1" fontAlgn="base">
              <a:spcBef>
                <a:spcPts val="0"/>
              </a:spcBef>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Als we terugdenken aan onze positiebepaling bij ‘over de streep’, wat vonden we opvallend in onze eigen keuzes en/of de keuzes van anderen? Was er een keuze die om een of andere reden lastig te maken was? Zo ja, welke?</a:t>
            </a:r>
          </a:p>
          <a:p>
            <a:pPr lvl="1" fontAlgn="base">
              <a:spcBef>
                <a:spcPts val="0"/>
              </a:spcBef>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Was er bij onze positiebepaling veel overeenstemming of stonden we als team vaak aan beide kanten van de streep? Wat heeft dit ons te zeggen?</a:t>
            </a:r>
          </a:p>
          <a:p>
            <a:pPr lvl="1" fontAlgn="base">
              <a:spcBef>
                <a:spcPts val="0"/>
              </a:spcBef>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Is er in de video iets gezegd dat raakt aan onze keuzes bij ‘over de streep’?</a:t>
            </a:r>
          </a:p>
          <a:p>
            <a:pPr lvl="2"/>
            <a:endParaRPr lang="nl-NL" dirty="0"/>
          </a:p>
        </p:txBody>
      </p:sp>
    </p:spTree>
    <p:extLst>
      <p:ext uri="{BB962C8B-B14F-4D97-AF65-F5344CB8AC3E}">
        <p14:creationId xmlns:p14="http://schemas.microsoft.com/office/powerpoint/2010/main" val="3624018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309116-A8F6-DE6E-7DDF-849254292394}"/>
              </a:ext>
            </a:extLst>
          </p:cNvPr>
          <p:cNvSpPr>
            <a:spLocks noGrp="1"/>
          </p:cNvSpPr>
          <p:nvPr>
            <p:ph type="title"/>
          </p:nvPr>
        </p:nvSpPr>
        <p:spPr/>
        <p:txBody>
          <a:bodyPr/>
          <a:lstStyle/>
          <a:p>
            <a:r>
              <a:rPr lang="nl-NL" dirty="0"/>
              <a:t>Kompas 1: Tegeltjeswijsheid</a:t>
            </a:r>
          </a:p>
        </p:txBody>
      </p:sp>
      <p:sp>
        <p:nvSpPr>
          <p:cNvPr id="3" name="Tijdelijke aanduiding voor tekst 2">
            <a:extLst>
              <a:ext uri="{FF2B5EF4-FFF2-40B4-BE49-F238E27FC236}">
                <a16:creationId xmlns:a16="http://schemas.microsoft.com/office/drawing/2014/main" id="{86D8BDA0-E2BA-F838-ACB0-AF348946BA8B}"/>
              </a:ext>
            </a:extLst>
          </p:cNvPr>
          <p:cNvSpPr>
            <a:spLocks noGrp="1"/>
          </p:cNvSpPr>
          <p:nvPr>
            <p:ph type="body" idx="1"/>
          </p:nvPr>
        </p:nvSpPr>
        <p:spPr/>
        <p:txBody>
          <a:bodyPr/>
          <a:lstStyle/>
          <a:p>
            <a:pPr marL="139700" indent="0">
              <a:buNone/>
            </a:pPr>
            <a:endParaRPr lang="nl-NL" dirty="0"/>
          </a:p>
        </p:txBody>
      </p:sp>
      <p:pic>
        <p:nvPicPr>
          <p:cNvPr id="5" name="Afbeelding 4" descr="Afbeelding met zwart, duisternis&#10;&#10;Automatisch gegenereerde beschrijving">
            <a:extLst>
              <a:ext uri="{FF2B5EF4-FFF2-40B4-BE49-F238E27FC236}">
                <a16:creationId xmlns:a16="http://schemas.microsoft.com/office/drawing/2014/main" id="{572E9D79-1B5C-17BC-89D8-4203488F816B}"/>
              </a:ext>
            </a:extLst>
          </p:cNvPr>
          <p:cNvPicPr>
            <a:picLocks noChangeAspect="1"/>
          </p:cNvPicPr>
          <p:nvPr/>
        </p:nvPicPr>
        <p:blipFill>
          <a:blip r:embed="rId2"/>
          <a:stretch>
            <a:fillRect/>
          </a:stretch>
        </p:blipFill>
        <p:spPr>
          <a:xfrm>
            <a:off x="3721820" y="1705826"/>
            <a:ext cx="1700360" cy="1731848"/>
          </a:xfrm>
          <a:prstGeom prst="rect">
            <a:avLst/>
          </a:prstGeom>
        </p:spPr>
      </p:pic>
    </p:spTree>
    <p:extLst>
      <p:ext uri="{BB962C8B-B14F-4D97-AF65-F5344CB8AC3E}">
        <p14:creationId xmlns:p14="http://schemas.microsoft.com/office/powerpoint/2010/main" val="2385413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309116-A8F6-DE6E-7DDF-849254292394}"/>
              </a:ext>
            </a:extLst>
          </p:cNvPr>
          <p:cNvSpPr>
            <a:spLocks noGrp="1"/>
          </p:cNvSpPr>
          <p:nvPr>
            <p:ph type="title"/>
          </p:nvPr>
        </p:nvSpPr>
        <p:spPr/>
        <p:txBody>
          <a:bodyPr/>
          <a:lstStyle/>
          <a:p>
            <a:r>
              <a:rPr lang="nl-NL" dirty="0"/>
              <a:t>Kompas 2: Geld in de Bijbel</a:t>
            </a:r>
          </a:p>
        </p:txBody>
      </p:sp>
      <p:sp>
        <p:nvSpPr>
          <p:cNvPr id="3" name="Tijdelijke aanduiding voor tekst 2">
            <a:extLst>
              <a:ext uri="{FF2B5EF4-FFF2-40B4-BE49-F238E27FC236}">
                <a16:creationId xmlns:a16="http://schemas.microsoft.com/office/drawing/2014/main" id="{86D8BDA0-E2BA-F838-ACB0-AF348946BA8B}"/>
              </a:ext>
            </a:extLst>
          </p:cNvPr>
          <p:cNvSpPr>
            <a:spLocks noGrp="1"/>
          </p:cNvSpPr>
          <p:nvPr>
            <p:ph type="body" idx="1"/>
          </p:nvPr>
        </p:nvSpPr>
        <p:spPr/>
        <p:txBody>
          <a:bodyPr/>
          <a:lstStyle/>
          <a:p>
            <a:pPr lvl="1" fontAlgn="base">
              <a:spcBef>
                <a:spcPts val="0"/>
              </a:spcBef>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lvl="1" fontAlgn="base">
              <a:spcBef>
                <a:spcPts val="0"/>
              </a:spcBef>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Wat roept het idee om een geldbiljet als boekenlegger in een bijbel te leggen bij ons op? </a:t>
            </a:r>
          </a:p>
          <a:p>
            <a:pPr lvl="1" fontAlgn="base">
              <a:spcBef>
                <a:spcPts val="0"/>
              </a:spcBef>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 delen met elkaar hoe we zelf, in ons persoonlijk leven, geld en de Bijbel bij elkaar proberen te houden. Spelen de Bijbel en geloof in God een rol in ons inkomsten- en uitgavenpatroon? Zo ja, op welke manier?</a:t>
            </a:r>
          </a:p>
          <a:p>
            <a:pPr lvl="1" fontAlgn="base">
              <a:spcBef>
                <a:spcPts val="0"/>
              </a:spcBef>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Welke elementen uit onze persoonlijke verhalen zouden we een plek willen geven in hoe we omgaan met ‘geld en Go(e)d’ bij onze proefplek?</a:t>
            </a:r>
          </a:p>
          <a:p>
            <a:pPr lvl="1" fontAlgn="base">
              <a:spcBef>
                <a:spcPts val="0"/>
              </a:spcBef>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Kennen we </a:t>
            </a:r>
            <a:r>
              <a:rPr lang="nl-NL" b="0" i="0" u="none" strike="noStrike" dirty="0" err="1">
                <a:solidFill>
                  <a:srgbClr val="000000"/>
                </a:solidFill>
                <a:effectLst/>
                <a:latin typeface="Calibri" panose="020F0502020204030204" pitchFamily="34" charset="0"/>
                <a:cs typeface="Calibri" panose="020F0502020204030204" pitchFamily="34" charset="0"/>
              </a:rPr>
              <a:t>bijbelpassages</a:t>
            </a:r>
            <a:r>
              <a:rPr lang="nl-NL" b="0" i="0" u="none" strike="noStrike" dirty="0">
                <a:solidFill>
                  <a:srgbClr val="000000"/>
                </a:solidFill>
                <a:effectLst/>
                <a:latin typeface="Calibri" panose="020F0502020204030204" pitchFamily="34" charset="0"/>
                <a:cs typeface="Calibri" panose="020F0502020204030204" pitchFamily="34" charset="0"/>
              </a:rPr>
              <a:t> die veelzeggend zijn als het gaat over financiële duurzaamheid? Zo ja, welke?</a:t>
            </a:r>
          </a:p>
          <a:p>
            <a:pPr lvl="1" fontAlgn="base">
              <a:spcBef>
                <a:spcPts val="0"/>
              </a:spcBef>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Uit de genoemde passages kiezen we er een. Hierbij leggen we voor de rest van deze bijeenkomst symbolisch een geldbiljet als boekenlegger. Hiermee doen we een uitspraak (belijdenis) over hoe wij geld en geloof bij elkaar willen houden.</a:t>
            </a:r>
          </a:p>
          <a:p>
            <a:pPr marL="596900" lvl="1" indent="0">
              <a:buNone/>
            </a:pPr>
            <a:endParaRPr lang="nl-N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3401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B03484-2695-F5AF-27B3-F96CBAE89F27}"/>
              </a:ext>
            </a:extLst>
          </p:cNvPr>
          <p:cNvSpPr>
            <a:spLocks noGrp="1"/>
          </p:cNvSpPr>
          <p:nvPr>
            <p:ph type="title"/>
          </p:nvPr>
        </p:nvSpPr>
        <p:spPr/>
        <p:txBody>
          <a:bodyPr/>
          <a:lstStyle/>
          <a:p>
            <a:r>
              <a:rPr lang="nl-NL" dirty="0"/>
              <a:t>Reisgids video (1e video)</a:t>
            </a:r>
            <a:br>
              <a:rPr lang="nl-NL" dirty="0"/>
            </a:br>
            <a:r>
              <a:rPr lang="nl-NL" dirty="0"/>
              <a:t>Financiële duurzaamheid</a:t>
            </a:r>
          </a:p>
        </p:txBody>
      </p:sp>
    </p:spTree>
    <p:extLst>
      <p:ext uri="{BB962C8B-B14F-4D97-AF65-F5344CB8AC3E}">
        <p14:creationId xmlns:p14="http://schemas.microsoft.com/office/powerpoint/2010/main" val="663502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8C65E4-D58C-D421-F171-A8EF7D2D6AC5}"/>
              </a:ext>
            </a:extLst>
          </p:cNvPr>
          <p:cNvSpPr>
            <a:spLocks noGrp="1"/>
          </p:cNvSpPr>
          <p:nvPr>
            <p:ph type="title"/>
          </p:nvPr>
        </p:nvSpPr>
        <p:spPr/>
        <p:txBody>
          <a:bodyPr/>
          <a:lstStyle/>
          <a:p>
            <a:r>
              <a:rPr lang="nl-NL" dirty="0"/>
              <a:t>Reisgidsvideo (2e video)</a:t>
            </a:r>
            <a:br>
              <a:rPr lang="nl-NL" dirty="0"/>
            </a:br>
            <a:r>
              <a:rPr lang="nl-NL" dirty="0"/>
              <a:t>Financiële duurzaamheid</a:t>
            </a:r>
          </a:p>
        </p:txBody>
      </p:sp>
    </p:spTree>
    <p:extLst>
      <p:ext uri="{BB962C8B-B14F-4D97-AF65-F5344CB8AC3E}">
        <p14:creationId xmlns:p14="http://schemas.microsoft.com/office/powerpoint/2010/main" val="3870744181"/>
      </p:ext>
    </p:extLst>
  </p:cSld>
  <p:clrMapOvr>
    <a:masterClrMapping/>
  </p:clrMapOvr>
</p:sld>
</file>

<file path=ppt/theme/theme1.xml><?xml version="1.0" encoding="utf-8"?>
<a:theme xmlns:a="http://schemas.openxmlformats.org/drawingml/2006/main" name="Hoofdthema - Leren Pionieren">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1099</TotalTime>
  <Words>827</Words>
  <Application>Microsoft Macintosh PowerPoint</Application>
  <PresentationFormat>Diavoorstelling (16:9)</PresentationFormat>
  <Paragraphs>47</Paragraphs>
  <Slides>12</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12</vt:i4>
      </vt:variant>
    </vt:vector>
  </HeadingPairs>
  <TitlesOfParts>
    <vt:vector size="16" baseType="lpstr">
      <vt:lpstr>Arial</vt:lpstr>
      <vt:lpstr>Calibri</vt:lpstr>
      <vt:lpstr>Roboto</vt:lpstr>
      <vt:lpstr>Hoofdthema - Leren Pionieren</vt:lpstr>
      <vt:lpstr>Financiële duurzaamheid</vt:lpstr>
      <vt:lpstr>Oriëntatie video Financiële duurzaamheid</vt:lpstr>
      <vt:lpstr>Oriëntatie 1: Eerste gedachten bij financiële duurzaamheid</vt:lpstr>
      <vt:lpstr>Oriëntatie 2: Over de streep</vt:lpstr>
      <vt:lpstr>Oriëntatie 2: Over de streep</vt:lpstr>
      <vt:lpstr>Kompas 1: Tegeltjeswijsheid</vt:lpstr>
      <vt:lpstr>Kompas 2: Geld in de Bijbel</vt:lpstr>
      <vt:lpstr>Reisgids video (1e video) Financiële duurzaamheid</vt:lpstr>
      <vt:lpstr>Reisgidsvideo (2e video) Financiële duurzaamheid</vt:lpstr>
      <vt:lpstr>Reisgids 1: Checkvragen rond drievoudige balans en goed bestuur</vt:lpstr>
      <vt:lpstr>Reisgids 2: Quickscan rond financiële duurzaamheid</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cp:lastModifiedBy>Edwin van Rijnsoever</cp:lastModifiedBy>
  <cp:revision>6</cp:revision>
  <dcterms:modified xsi:type="dcterms:W3CDTF">2024-03-08T15:25:57Z</dcterms:modified>
</cp:coreProperties>
</file>